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24"/>
  </p:notesMasterIdLst>
  <p:sldIdLst>
    <p:sldId id="256" r:id="rId3"/>
    <p:sldId id="27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0" r:id="rId16"/>
    <p:sldId id="271" r:id="rId17"/>
    <p:sldId id="273" r:id="rId18"/>
    <p:sldId id="274" r:id="rId19"/>
    <p:sldId id="275" r:id="rId20"/>
    <p:sldId id="276" r:id="rId21"/>
    <p:sldId id="278" r:id="rId22"/>
    <p:sldId id="260" r:id="rId23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Objects="1" showGuides="1">
      <p:cViewPr varScale="1">
        <p:scale>
          <a:sx n="130" d="100"/>
          <a:sy n="130" d="100"/>
        </p:scale>
        <p:origin x="936" y="132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02/06/2017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198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9373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3248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246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37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6523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9611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835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522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Implementation of a Design Review Application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Using Virtual Reality- and Gesture Recognition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61391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Virtual Reality Technology:</a:t>
            </a:r>
          </a:p>
          <a:p>
            <a:r>
              <a:rPr lang="en-GB" sz="1400" dirty="0"/>
              <a:t>Oculus Rift CV1 and HTC </a:t>
            </a:r>
            <a:r>
              <a:rPr lang="en-GB" sz="1400" dirty="0" err="1"/>
              <a:t>Vive</a:t>
            </a:r>
            <a:r>
              <a:rPr lang="en-GB" sz="1400" dirty="0"/>
              <a:t> recently released.</a:t>
            </a:r>
          </a:p>
          <a:p>
            <a:pPr lvl="1"/>
            <a:r>
              <a:rPr lang="nb-NO" sz="1400" dirty="0"/>
              <a:t>2160×1200 resolution (1080x1200 per eye) at a refresh rate of 90 Hz</a:t>
            </a:r>
            <a:r>
              <a:rPr lang="en-GB" sz="1400" dirty="0"/>
              <a:t>.</a:t>
            </a:r>
          </a:p>
          <a:p>
            <a:pPr lvl="1"/>
            <a:r>
              <a:rPr lang="en-GB" sz="1400" dirty="0"/>
              <a:t>OLED displays/lenses with a field of view (</a:t>
            </a:r>
            <a:r>
              <a:rPr lang="en-GB" sz="1400" dirty="0" err="1"/>
              <a:t>fov</a:t>
            </a:r>
            <a:r>
              <a:rPr lang="en-GB" sz="1400" dirty="0"/>
              <a:t>) of about 110 degrees.</a:t>
            </a:r>
          </a:p>
          <a:p>
            <a:pPr lvl="1"/>
            <a:r>
              <a:rPr lang="en-GB" sz="1400" dirty="0"/>
              <a:t>Tracking system both in the headset and outside it (</a:t>
            </a:r>
            <a:r>
              <a:rPr lang="en-GB" sz="1400" dirty="0" err="1"/>
              <a:t>e.g</a:t>
            </a:r>
            <a:r>
              <a:rPr lang="en-GB" sz="1400" dirty="0"/>
              <a:t> “base stations”).</a:t>
            </a:r>
          </a:p>
          <a:p>
            <a:r>
              <a:rPr lang="en-GB" sz="1400" dirty="0"/>
              <a:t>Solid SDKs that provides high level abstractions to the hardware</a:t>
            </a:r>
          </a:p>
          <a:p>
            <a:pPr marL="0" indent="-18000">
              <a:buNone/>
            </a:pPr>
            <a:endParaRPr lang="en-GB" sz="1400" dirty="0"/>
          </a:p>
          <a:p>
            <a:pPr marL="0" indent="-18000">
              <a:buNone/>
            </a:pPr>
            <a:r>
              <a:rPr lang="en-GB" sz="1400" dirty="0"/>
              <a:t>Game Engines:</a:t>
            </a:r>
          </a:p>
          <a:p>
            <a:pPr marL="267750" indent="-285750"/>
            <a:r>
              <a:rPr lang="en-GB" sz="1400" dirty="0"/>
              <a:t>Have generally become more mature, standardized and user-friendly with a broader scope (more commonly used simulators, visualizations </a:t>
            </a:r>
            <a:r>
              <a:rPr lang="en-GB" sz="1400" dirty="0" err="1"/>
              <a:t>etc</a:t>
            </a:r>
            <a:r>
              <a:rPr lang="en-GB" sz="1400" dirty="0"/>
              <a:t>).</a:t>
            </a:r>
          </a:p>
          <a:p>
            <a:pPr marL="267750" indent="-285750"/>
            <a:r>
              <a:rPr lang="en-GB" sz="1400" dirty="0"/>
              <a:t>Often have built-in support or libraries for 3</a:t>
            </a:r>
            <a:r>
              <a:rPr lang="en-GB" sz="1400" baseline="30000" dirty="0"/>
              <a:t>rd</a:t>
            </a:r>
            <a:r>
              <a:rPr lang="en-GB" sz="1400" dirty="0"/>
              <a:t> party software or peripherals.</a:t>
            </a:r>
          </a:p>
          <a:p>
            <a:pPr marL="267750" indent="-285750"/>
            <a:r>
              <a:rPr lang="en-GB" sz="1400" dirty="0"/>
              <a:t>Often offer good deals for indie developers </a:t>
            </a:r>
          </a:p>
          <a:p>
            <a:pPr marL="483750" lvl="1" indent="-285750"/>
            <a:r>
              <a:rPr lang="en-GB" sz="1400" dirty="0" err="1"/>
              <a:t>E.g</a:t>
            </a:r>
            <a:r>
              <a:rPr lang="en-GB" sz="1400" dirty="0"/>
              <a:t> Unity Personal is free for companies making less than $100k/year</a:t>
            </a:r>
          </a:p>
          <a:p>
            <a:pPr marL="267750" indent="-285750"/>
            <a:r>
              <a:rPr lang="en-GB" sz="1400" dirty="0"/>
              <a:t>Most popular publicly available ones: Unity, Unreal Engine, CryEngine</a:t>
            </a:r>
            <a:r>
              <a:rPr lang="en-GB" dirty="0"/>
              <a:t>. 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6488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(Hand) Gesture Recognition Technology:</a:t>
            </a:r>
          </a:p>
          <a:p>
            <a:r>
              <a:rPr lang="en-GB" dirty="0"/>
              <a:t>Vision-based and contact-based the primary categories.</a:t>
            </a:r>
          </a:p>
          <a:p>
            <a:r>
              <a:rPr lang="en-GB" dirty="0"/>
              <a:t>Contact-based has a longer history and more competing products, but vision-based is deemed more promising.</a:t>
            </a:r>
          </a:p>
          <a:p>
            <a:pPr lvl="1"/>
            <a:r>
              <a:rPr lang="en-GB" dirty="0"/>
              <a:t>E.g. It doesn’t require the user to wear anything.</a:t>
            </a:r>
          </a:p>
          <a:p>
            <a:pPr lvl="1"/>
            <a:r>
              <a:rPr lang="en-GB" dirty="0"/>
              <a:t>Most research on vision-based today (closely related to image processing and computer vision fields)</a:t>
            </a:r>
          </a:p>
          <a:p>
            <a:r>
              <a:rPr lang="en-GB" dirty="0"/>
              <a:t>Relatively few consumer-oriented vision-based hand gesture recognition systems available to day, with Leap Motion being one of them.</a:t>
            </a:r>
          </a:p>
          <a:p>
            <a:pPr lvl="1"/>
            <a:r>
              <a:rPr lang="en-GB" dirty="0"/>
              <a:t>Several companies working at </a:t>
            </a:r>
            <a:r>
              <a:rPr lang="en-GB" dirty="0"/>
              <a:t>consumer-oriented</a:t>
            </a:r>
            <a:r>
              <a:rPr lang="en-GB" dirty="0"/>
              <a:t> GRT devices</a:t>
            </a:r>
          </a:p>
          <a:p>
            <a:pPr lvl="1"/>
            <a:r>
              <a:rPr lang="en-GB" dirty="0"/>
              <a:t>Several of these after the release of the commercial virtual reality devices.</a:t>
            </a:r>
          </a:p>
          <a:p>
            <a:pPr marL="198000" lvl="1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8665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Technology Choices &amp;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Unity</a:t>
            </a:r>
          </a:p>
          <a:p>
            <a:r>
              <a:rPr lang="en-GB" dirty="0"/>
              <a:t>Leap Motion</a:t>
            </a:r>
          </a:p>
          <a:p>
            <a:r>
              <a:rPr lang="en-GB" dirty="0"/>
              <a:t>Oculus Rift DK2 and HTC Vice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922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 Review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1148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r>
              <a:rPr lang="en-GB" dirty="0"/>
              <a:t>The user is able to navigate a 3D model using either mouse and keyboard, or gestures.</a:t>
            </a:r>
          </a:p>
          <a:p>
            <a:r>
              <a:rPr lang="en-GB" dirty="0"/>
              <a:t>Rotation is done by performing a pinch gesture and moving the hand in the desired rotation direction.</a:t>
            </a:r>
          </a:p>
          <a:p>
            <a:r>
              <a:rPr lang="en-GB" dirty="0"/>
              <a:t>Movement is handled by one gesture per axis: L</a:t>
            </a:r>
            <a:r>
              <a:rPr lang="en-GB" dirty="0"/>
              <a:t>eft/right (x-axis), up/down (y-axis) or </a:t>
            </a:r>
            <a:r>
              <a:rPr lang="en-GB" dirty="0"/>
              <a:t> forward/backward (z-axis).</a:t>
            </a:r>
          </a:p>
          <a:p>
            <a:r>
              <a:rPr lang="en-GB" dirty="0"/>
              <a:t>The user can also “combine” these three gestures into 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52827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681215" cy="4724400"/>
          </a:xfrm>
        </p:spPr>
        <p:txBody>
          <a:bodyPr/>
          <a:lstStyle/>
          <a:p>
            <a:r>
              <a:rPr lang="en-GB" dirty="0"/>
              <a:t>The user can either create point annotations or object annotations.</a:t>
            </a:r>
          </a:p>
          <a:p>
            <a:r>
              <a:rPr lang="en-GB" dirty="0"/>
              <a:t>These can hold information related to the location or object they are attached to.</a:t>
            </a:r>
          </a:p>
          <a:p>
            <a:r>
              <a:rPr lang="en-GB" dirty="0"/>
              <a:t>Point annotations are sphere 3D objects that attach to the surface of other objects, and have a position (x, y, z).</a:t>
            </a:r>
          </a:p>
          <a:p>
            <a:r>
              <a:rPr lang="en-GB" dirty="0"/>
              <a:t>They are by default visible through other objects, to make them easy to spot. This functionality can be disabled.</a:t>
            </a:r>
          </a:p>
          <a:p>
            <a:r>
              <a:rPr lang="en-GB" dirty="0"/>
              <a:t>Object annotations are “injected” into the annotated object as a component, and thus have no 3D representation of its own. Instead, object annotations change the material of the annotated object.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65611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Once the user interacts (</a:t>
            </a:r>
            <a:r>
              <a:rPr lang="en-GB" dirty="0" err="1"/>
              <a:t>i.e</a:t>
            </a:r>
            <a:r>
              <a:rPr lang="en-GB" dirty="0"/>
              <a:t> points or clicks) on an annotation the annotation form opens up.</a:t>
            </a:r>
          </a:p>
          <a:p>
            <a:r>
              <a:rPr lang="en-GB" dirty="0"/>
              <a:t>The user can use gestures to input a short message and give the annotation a priority, and can then either submit the changes, cancel them or delete the annotation. </a:t>
            </a:r>
          </a:p>
          <a:p>
            <a:r>
              <a:rPr lang="en-GB" dirty="0"/>
              <a:t>Priorities are colour coded: a) normal, b) important, c) very important.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12921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gesture for menu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The menu enables the user to select between some limited options.</a:t>
            </a:r>
          </a:p>
          <a:p>
            <a:pPr lvl="1"/>
            <a:r>
              <a:rPr lang="en-GB" dirty="0"/>
              <a:t>These include annotation visibility level, movement-gesture scheme and a couple of others.</a:t>
            </a:r>
          </a:p>
          <a:p>
            <a:r>
              <a:rPr lang="en-GB" dirty="0"/>
              <a:t>Activates when the user turns a palm against the camera. Buttons are selected by the opposite hand’s index finger.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17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68382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188" y="1236156"/>
            <a:ext cx="4856868" cy="4724400"/>
          </a:xfrm>
        </p:spPr>
        <p:txBody>
          <a:bodyPr/>
          <a:lstStyle/>
          <a:p>
            <a:r>
              <a:rPr lang="en-GB" dirty="0"/>
              <a:t>To evaluate the application, and various design hypothesis, the application was tested by three DNV-GL employees.</a:t>
            </a:r>
          </a:p>
          <a:p>
            <a:pPr lvl="1"/>
            <a:r>
              <a:rPr lang="en-GB" dirty="0"/>
              <a:t>All unfamiliar with VR</a:t>
            </a:r>
          </a:p>
          <a:p>
            <a:r>
              <a:rPr lang="en-GB" dirty="0"/>
              <a:t>All participants were given the same introduction, instructions and questions.</a:t>
            </a:r>
          </a:p>
          <a:p>
            <a:r>
              <a:rPr lang="en-GB" dirty="0"/>
              <a:t>Some responses seem to be personal opinion and some seem unanimous.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18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47" y="1310617"/>
            <a:ext cx="3586734" cy="46399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39489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378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754" y="1259705"/>
            <a:ext cx="8641656" cy="4724400"/>
          </a:xfrm>
        </p:spPr>
        <p:txBody>
          <a:bodyPr/>
          <a:lstStyle/>
          <a:p>
            <a:r>
              <a:rPr lang="en-GB" dirty="0"/>
              <a:t>Motivation </a:t>
            </a:r>
            <a:r>
              <a:rPr lang="en-GB" dirty="0" err="1"/>
              <a:t>og</a:t>
            </a:r>
            <a:r>
              <a:rPr lang="en-GB" dirty="0"/>
              <a:t> goal </a:t>
            </a:r>
          </a:p>
          <a:p>
            <a:r>
              <a:rPr lang="en-GB" dirty="0"/>
              <a:t>“I </a:t>
            </a:r>
            <a:r>
              <a:rPr lang="en-GB" dirty="0" err="1"/>
              <a:t>denne</a:t>
            </a:r>
            <a:r>
              <a:rPr lang="en-GB" dirty="0"/>
              <a:t> </a:t>
            </a:r>
            <a:r>
              <a:rPr lang="en-GB" dirty="0" err="1"/>
              <a:t>oppgaven</a:t>
            </a:r>
            <a:r>
              <a:rPr lang="en-GB" dirty="0"/>
              <a:t> </a:t>
            </a:r>
            <a:r>
              <a:rPr lang="en-GB" dirty="0" err="1"/>
              <a:t>har</a:t>
            </a:r>
            <a:r>
              <a:rPr lang="en-GB" dirty="0"/>
              <a:t> </a:t>
            </a:r>
            <a:r>
              <a:rPr lang="en-GB" dirty="0" err="1"/>
              <a:t>jeg</a:t>
            </a:r>
            <a:r>
              <a:rPr lang="en-GB" dirty="0"/>
              <a:t> </a:t>
            </a:r>
            <a:r>
              <a:rPr lang="en-GB" dirty="0" err="1"/>
              <a:t>gjort</a:t>
            </a:r>
            <a:r>
              <a:rPr lang="en-GB" dirty="0"/>
              <a:t> </a:t>
            </a:r>
            <a:r>
              <a:rPr lang="en-GB" dirty="0" err="1"/>
              <a:t>det</a:t>
            </a:r>
            <a:r>
              <a:rPr lang="en-GB" dirty="0"/>
              <a:t>” / </a:t>
            </a:r>
            <a:r>
              <a:rPr lang="en-GB" dirty="0" err="1"/>
              <a:t>Hvorfor</a:t>
            </a:r>
            <a:r>
              <a:rPr lang="en-GB" dirty="0"/>
              <a:t>?</a:t>
            </a:r>
          </a:p>
          <a:p>
            <a:r>
              <a:rPr lang="en-GB" dirty="0" err="1"/>
              <a:t>Overordnet</a:t>
            </a:r>
            <a:endParaRPr lang="en-GB" dirty="0"/>
          </a:p>
          <a:p>
            <a:r>
              <a:rPr lang="en-GB" dirty="0" err="1"/>
              <a:t>Nødvendig</a:t>
            </a:r>
            <a:r>
              <a:rPr lang="en-GB" dirty="0"/>
              <a:t> </a:t>
            </a:r>
            <a:r>
              <a:rPr lang="en-GB" dirty="0" err="1"/>
              <a:t>vertkøy</a:t>
            </a:r>
            <a:r>
              <a:rPr lang="en-GB" dirty="0"/>
              <a:t> for å </a:t>
            </a:r>
            <a:r>
              <a:rPr lang="en-GB" dirty="0" err="1"/>
              <a:t>gå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2d </a:t>
            </a:r>
            <a:r>
              <a:rPr lang="en-GB" dirty="0" err="1"/>
              <a:t>til</a:t>
            </a:r>
            <a:r>
              <a:rPr lang="en-GB" dirty="0"/>
              <a:t> 3d</a:t>
            </a:r>
          </a:p>
          <a:p>
            <a:r>
              <a:rPr lang="en-GB" dirty="0"/>
              <a:t>Ta med “multiplayer”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2062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4930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DNV-GL – A Classification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DNV-GL’s Current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06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with this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543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Digital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76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Intersection of Many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Virtual Reality Technology</a:t>
            </a:r>
          </a:p>
          <a:p>
            <a:pPr lvl="1"/>
            <a:r>
              <a:rPr lang="en-GB" dirty="0"/>
              <a:t>Big impact on application design and performance aspects</a:t>
            </a:r>
          </a:p>
          <a:p>
            <a:r>
              <a:rPr lang="en-GB" dirty="0"/>
              <a:t>3D Rendering Techniques</a:t>
            </a:r>
          </a:p>
          <a:p>
            <a:pPr lvl="1"/>
            <a:r>
              <a:rPr lang="en-GB" dirty="0"/>
              <a:t>Many formats (at least &gt;50), complex models.</a:t>
            </a:r>
          </a:p>
          <a:p>
            <a:r>
              <a:rPr lang="en-GB" dirty="0"/>
              <a:t>Game Engine Ecosystems</a:t>
            </a:r>
          </a:p>
          <a:p>
            <a:pPr lvl="1"/>
            <a:r>
              <a:rPr lang="en-GB" dirty="0"/>
              <a:t>Viable platforms for 3D- and VR-based applications</a:t>
            </a:r>
          </a:p>
          <a:p>
            <a:r>
              <a:rPr lang="en-GB" dirty="0"/>
              <a:t>Gesture Recognition Technology</a:t>
            </a:r>
          </a:p>
          <a:p>
            <a:pPr lvl="1"/>
            <a:r>
              <a:rPr lang="en-GB" dirty="0"/>
              <a:t>Offers promising interaction possibilities, but often have reliability issues</a:t>
            </a:r>
          </a:p>
          <a:p>
            <a:r>
              <a:rPr lang="en-GB" dirty="0"/>
              <a:t>Network Technology (e.g. with regard to “multiplayer aspects”)</a:t>
            </a:r>
          </a:p>
          <a:p>
            <a:pPr lvl="1"/>
            <a:r>
              <a:rPr lang="en-GB" dirty="0"/>
              <a:t>VR can make lag, jitter and packet loss more critical</a:t>
            </a:r>
          </a:p>
          <a:p>
            <a:r>
              <a:rPr lang="en-GB" dirty="0"/>
              <a:t>Security (many strictly proprietary 3D models)</a:t>
            </a:r>
          </a:p>
          <a:p>
            <a:pPr lvl="1"/>
            <a:r>
              <a:rPr lang="en-GB" dirty="0"/>
              <a:t>Sometimes desirable to never have the models themselves on the web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0332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7783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2159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868</TotalTime>
  <Words>889</Words>
  <Application>Microsoft Office PowerPoint</Application>
  <PresentationFormat>On-screen Show (4:3)</PresentationFormat>
  <Paragraphs>124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Implementation of a Design Review Application</vt:lpstr>
      <vt:lpstr>PowerPoint Presentation</vt:lpstr>
      <vt:lpstr>DNV-GL – A Classification Society</vt:lpstr>
      <vt:lpstr>DNV-GL’s Current Design Review Workflow</vt:lpstr>
      <vt:lpstr>Issues with this Workflow</vt:lpstr>
      <vt:lpstr>The Digital Design Review Workflow</vt:lpstr>
      <vt:lpstr>The Intersection of Many Fields</vt:lpstr>
      <vt:lpstr>Problem Definitions</vt:lpstr>
      <vt:lpstr>Methods</vt:lpstr>
      <vt:lpstr>State of the Art</vt:lpstr>
      <vt:lpstr>State of the Art Cont.</vt:lpstr>
      <vt:lpstr>Technology Choices &amp; Design</vt:lpstr>
      <vt:lpstr>Implementation Review</vt:lpstr>
      <vt:lpstr>Navigation</vt:lpstr>
      <vt:lpstr>Creating annotations</vt:lpstr>
      <vt:lpstr>Editing annotations</vt:lpstr>
      <vt:lpstr>Using gesture for menu interactions</vt:lpstr>
      <vt:lpstr>User evaluation</vt:lpstr>
      <vt:lpstr>Findings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Design Review Application</dc:title>
  <dc:creator>Aalsaunet, Andreas Oven</dc:creator>
  <cp:lastModifiedBy>Aalsaunet, Andreas Oven</cp:lastModifiedBy>
  <cp:revision>120</cp:revision>
  <dcterms:created xsi:type="dcterms:W3CDTF">2017-05-29T12:42:31Z</dcterms:created>
  <dcterms:modified xsi:type="dcterms:W3CDTF">2017-06-02T14:20:16Z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42893</vt:lpwstr>
  </property>
  <property fmtid="{D5CDD505-2E9C-101B-9397-08002B2CF9AE}" pid="12" name="sdDocumentDateFormat">
    <vt:lpwstr>en-GB:dd MMMM yyyy</vt:lpwstr>
  </property>
</Properties>
</file>

<file path=docProps/thumbnail.jpeg>
</file>